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6" r:id="rId6"/>
    <p:sldId id="260" r:id="rId7"/>
    <p:sldId id="262" r:id="rId8"/>
    <p:sldId id="261" r:id="rId9"/>
    <p:sldId id="263" r:id="rId10"/>
    <p:sldId id="265" r:id="rId11"/>
    <p:sldId id="266" r:id="rId12"/>
    <p:sldId id="267" r:id="rId13"/>
    <p:sldId id="268" r:id="rId14"/>
    <p:sldId id="269" r:id="rId15"/>
    <p:sldId id="276" r:id="rId16"/>
    <p:sldId id="272" r:id="rId17"/>
    <p:sldId id="274" r:id="rId18"/>
    <p:sldId id="277" r:id="rId19"/>
    <p:sldId id="275" r:id="rId20"/>
    <p:sldId id="278" r:id="rId21"/>
    <p:sldId id="279" r:id="rId22"/>
    <p:sldId id="280" r:id="rId23"/>
    <p:sldId id="282" r:id="rId24"/>
    <p:sldId id="284" r:id="rId25"/>
    <p:sldId id="285" r:id="rId26"/>
    <p:sldId id="283" r:id="rId27"/>
    <p:sldId id="290" r:id="rId28"/>
    <p:sldId id="287" r:id="rId29"/>
    <p:sldId id="291" r:id="rId30"/>
    <p:sldId id="292" r:id="rId31"/>
    <p:sldId id="296" r:id="rId32"/>
    <p:sldId id="29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67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F30EB9E-3EA8-4840-A4B4-70877BD0B1EF}" type="datetimeFigureOut">
              <a:rPr lang="en-US" smtClean="0"/>
              <a:pPr/>
              <a:t>4/7/2025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9882A-4A84-4B26-9F96-380E4F226C1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30EB9E-3EA8-4840-A4B4-70877BD0B1EF}" type="datetimeFigureOut">
              <a:rPr lang="en-US" smtClean="0"/>
              <a:pPr/>
              <a:t>4/7/2025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9882A-4A84-4B26-9F96-380E4F226C1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30EB9E-3EA8-4840-A4B4-70877BD0B1EF}" type="datetimeFigureOut">
              <a:rPr lang="en-US" smtClean="0"/>
              <a:pPr/>
              <a:t>4/7/2025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9882A-4A84-4B26-9F96-380E4F226C1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F30EB9E-3EA8-4840-A4B4-70877BD0B1EF}" type="datetimeFigureOut">
              <a:rPr lang="en-US" smtClean="0"/>
              <a:pPr/>
              <a:t>4/7/2025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9882A-4A84-4B26-9F96-380E4F226C1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F30EB9E-3EA8-4840-A4B4-70877BD0B1EF}" type="datetimeFigureOut">
              <a:rPr lang="en-US" smtClean="0"/>
              <a:pPr/>
              <a:t>4/7/2025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C9882A-4A84-4B26-9F96-380E4F226C1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30EB9E-3EA8-4840-A4B4-70877BD0B1EF}" type="datetimeFigureOut">
              <a:rPr lang="en-US" smtClean="0"/>
              <a:pPr/>
              <a:t>4/7/2025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C9882A-4A84-4B26-9F96-380E4F226C1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30EB9E-3EA8-4840-A4B4-70877BD0B1EF}" type="datetimeFigureOut">
              <a:rPr lang="en-US" smtClean="0"/>
              <a:pPr/>
              <a:t>4/7/2025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C9882A-4A84-4B26-9F96-380E4F226C1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30EB9E-3EA8-4840-A4B4-70877BD0B1EF}" type="datetimeFigureOut">
              <a:rPr lang="en-US" smtClean="0"/>
              <a:pPr/>
              <a:t>4/7/2025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9882A-4A84-4B26-9F96-380E4F226C1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30EB9E-3EA8-4840-A4B4-70877BD0B1EF}" type="datetimeFigureOut">
              <a:rPr lang="en-US" smtClean="0"/>
              <a:pPr/>
              <a:t>4/7/2025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9882A-4A84-4B26-9F96-380E4F226C1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30EB9E-3EA8-4840-A4B4-70877BD0B1EF}" type="datetimeFigureOut">
              <a:rPr lang="en-US" smtClean="0"/>
              <a:pPr/>
              <a:t>4/7/2025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9882A-4A84-4B26-9F96-380E4F226C1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30EB9E-3EA8-4840-A4B4-70877BD0B1EF}" type="datetimeFigureOut">
              <a:rPr lang="en-US" smtClean="0"/>
              <a:pPr/>
              <a:t>4/7/2025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9882A-4A84-4B26-9F96-380E4F226C1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30EB9E-3EA8-4840-A4B4-70877BD0B1EF}" type="datetimeFigureOut">
              <a:rPr lang="en-US" smtClean="0"/>
              <a:pPr/>
              <a:t>4/7/2025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C9882A-4A84-4B26-9F96-380E4F226C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609600"/>
            <a:ext cx="7772400" cy="1470025"/>
          </a:xfrm>
        </p:spPr>
        <p:txBody>
          <a:bodyPr/>
          <a:lstStyle/>
          <a:p>
            <a:r>
              <a:rPr lang="en-US" dirty="0"/>
              <a:t>Population Composition</a:t>
            </a:r>
          </a:p>
        </p:txBody>
      </p:sp>
      <p:sp>
        <p:nvSpPr>
          <p:cNvPr id="3" name="Subtitle 2"/>
          <p:cNvSpPr>
            <a:spLocks noGrp="1"/>
          </p:cNvSpPr>
          <p:nvPr>
            <p:ph type="subTitle" idx="1"/>
          </p:nvPr>
        </p:nvSpPr>
        <p:spPr>
          <a:xfrm>
            <a:off x="609600" y="2667000"/>
            <a:ext cx="8229600" cy="3200400"/>
          </a:xfrm>
        </p:spPr>
        <p:txBody>
          <a:bodyPr>
            <a:normAutofit/>
          </a:bodyPr>
          <a:lstStyle/>
          <a:p>
            <a:pPr algn="just"/>
            <a:r>
              <a:rPr lang="en-US" dirty="0">
                <a:solidFill>
                  <a:srgbClr val="FF0000"/>
                </a:solidFill>
              </a:rPr>
              <a:t>Population composition refers to the physical, socio-cultural and economic attributes of the population, such as age, sex, place of residence, language, religion, marital status, ethnicity, literacy, education </a:t>
            </a:r>
            <a:r>
              <a:rPr lang="en-US">
                <a:solidFill>
                  <a:srgbClr val="FF0000"/>
                </a:solidFill>
              </a:rPr>
              <a:t>and occupation (CBSC BOOK INDIA)</a:t>
            </a:r>
            <a:endParaRPr lang="en-US"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 Structure</a:t>
            </a:r>
          </a:p>
        </p:txBody>
      </p:sp>
      <p:sp>
        <p:nvSpPr>
          <p:cNvPr id="3" name="Content Placeholder 2"/>
          <p:cNvSpPr>
            <a:spLocks noGrp="1"/>
          </p:cNvSpPr>
          <p:nvPr>
            <p:ph idx="1"/>
          </p:nvPr>
        </p:nvSpPr>
        <p:spPr/>
        <p:txBody>
          <a:bodyPr>
            <a:normAutofit/>
          </a:bodyPr>
          <a:lstStyle/>
          <a:p>
            <a:pPr algn="just"/>
            <a:r>
              <a:rPr lang="en-US" dirty="0"/>
              <a:t>Age is an important component in demographic structure. Age structure  represents the number of people of different age groups. This is an important indicator of population composition,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a:t> Because  large size of population in the age group of 15- 59 indicates a large working population. A greater proportion of population above 60 years represents an ageing population which requires more expenditure on health care facilities. Similarly high proportion of young population would mean that the region has a high birth rate and the population is youthful.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a:t>Most countries of Africa, Asia and Latin America have high birth rate and have large population in lower age group. Likewise  low life expectancy leads to  less people in older age group</a:t>
            </a:r>
          </a:p>
          <a:p>
            <a:pPr algn="just"/>
            <a:r>
              <a:rPr lang="en-US" dirty="0"/>
              <a:t>Countries having low birth rate and high life expectancy.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t>Life Expectancy,2011</a:t>
            </a:r>
          </a:p>
        </p:txBody>
      </p:sp>
      <p:sp>
        <p:nvSpPr>
          <p:cNvPr id="3" name="Content Placeholder 2"/>
          <p:cNvSpPr>
            <a:spLocks noGrp="1"/>
          </p:cNvSpPr>
          <p:nvPr>
            <p:ph idx="1"/>
          </p:nvPr>
        </p:nvSpPr>
        <p:spPr>
          <a:xfrm>
            <a:off x="457200" y="1295400"/>
            <a:ext cx="8229600" cy="5410200"/>
          </a:xfrm>
        </p:spPr>
        <p:txBody>
          <a:bodyPr/>
          <a:lstStyle/>
          <a:p>
            <a:pPr>
              <a:spcBef>
                <a:spcPts val="0"/>
              </a:spcBef>
            </a:pPr>
            <a:r>
              <a:rPr lang="en-US" dirty="0"/>
              <a:t>USA- 77                   </a:t>
            </a:r>
            <a:r>
              <a:rPr lang="en-US" dirty="0">
                <a:solidFill>
                  <a:srgbClr val="FF0000"/>
                </a:solidFill>
              </a:rPr>
              <a:t>Nigeria -55</a:t>
            </a:r>
          </a:p>
          <a:p>
            <a:pPr>
              <a:spcBef>
                <a:spcPts val="0"/>
              </a:spcBef>
            </a:pPr>
            <a:r>
              <a:rPr lang="en-US" dirty="0"/>
              <a:t>Japan-85                   </a:t>
            </a:r>
            <a:r>
              <a:rPr lang="en-US" dirty="0">
                <a:solidFill>
                  <a:srgbClr val="FF0000"/>
                </a:solidFill>
              </a:rPr>
              <a:t>India 67.13</a:t>
            </a:r>
          </a:p>
          <a:p>
            <a:pPr>
              <a:spcBef>
                <a:spcPts val="0"/>
              </a:spcBef>
            </a:pPr>
            <a:r>
              <a:rPr lang="en-US" dirty="0"/>
              <a:t>Switzerland-83.4      </a:t>
            </a:r>
            <a:r>
              <a:rPr lang="en-US" dirty="0">
                <a:solidFill>
                  <a:srgbClr val="FF0000"/>
                </a:solidFill>
              </a:rPr>
              <a:t>Pak-65</a:t>
            </a:r>
          </a:p>
          <a:p>
            <a:pPr>
              <a:spcBef>
                <a:spcPts val="0"/>
              </a:spcBef>
            </a:pPr>
            <a:r>
              <a:rPr lang="en-US" dirty="0"/>
              <a:t>Spain- 83                    </a:t>
            </a:r>
            <a:r>
              <a:rPr lang="en-US" dirty="0">
                <a:solidFill>
                  <a:srgbClr val="FF0000"/>
                </a:solidFill>
              </a:rPr>
              <a:t>Bangladesh--70</a:t>
            </a:r>
          </a:p>
          <a:p>
            <a:pPr>
              <a:spcBef>
                <a:spcPts val="0"/>
              </a:spcBef>
            </a:pPr>
            <a:r>
              <a:rPr lang="en-US" dirty="0"/>
              <a:t>Italy-83.2                    </a:t>
            </a:r>
            <a:r>
              <a:rPr lang="en-US" dirty="0">
                <a:solidFill>
                  <a:srgbClr val="FF0000"/>
                </a:solidFill>
              </a:rPr>
              <a:t>china-74</a:t>
            </a:r>
          </a:p>
          <a:p>
            <a:pPr>
              <a:spcBef>
                <a:spcPts val="0"/>
              </a:spcBef>
            </a:pPr>
            <a:r>
              <a:rPr lang="en-US" dirty="0"/>
              <a:t>Australia-83.4</a:t>
            </a:r>
          </a:p>
          <a:p>
            <a:pPr>
              <a:spcBef>
                <a:spcPts val="0"/>
              </a:spcBef>
            </a:pPr>
            <a:r>
              <a:rPr lang="en-US" dirty="0">
                <a:solidFill>
                  <a:srgbClr val="FF0000"/>
                </a:solidFill>
              </a:rPr>
              <a:t>Central African Republic-53.3</a:t>
            </a:r>
          </a:p>
          <a:p>
            <a:pPr>
              <a:spcBef>
                <a:spcPts val="0"/>
              </a:spcBef>
            </a:pPr>
            <a:r>
              <a:rPr lang="en-US" dirty="0">
                <a:solidFill>
                  <a:srgbClr val="FF0000"/>
                </a:solidFill>
              </a:rPr>
              <a:t>Chad-53.4</a:t>
            </a:r>
          </a:p>
          <a:p>
            <a:pPr>
              <a:spcBef>
                <a:spcPts val="0"/>
              </a:spcBef>
            </a:pPr>
            <a:r>
              <a:rPr lang="en-US" dirty="0">
                <a:solidFill>
                  <a:srgbClr val="FF0000"/>
                </a:solidFill>
              </a:rPr>
              <a:t>Lesotho- 54</a:t>
            </a:r>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Sex Structure or composition</a:t>
            </a:r>
          </a:p>
        </p:txBody>
      </p:sp>
      <p:sp>
        <p:nvSpPr>
          <p:cNvPr id="3" name="Content Placeholder 2"/>
          <p:cNvSpPr>
            <a:spLocks noGrp="1"/>
          </p:cNvSpPr>
          <p:nvPr>
            <p:ph idx="1"/>
          </p:nvPr>
        </p:nvSpPr>
        <p:spPr>
          <a:xfrm>
            <a:off x="457200" y="1295400"/>
            <a:ext cx="8229600" cy="4830763"/>
          </a:xfrm>
        </p:spPr>
        <p:txBody>
          <a:bodyPr>
            <a:normAutofit/>
          </a:bodyPr>
          <a:lstStyle/>
          <a:p>
            <a:pPr algn="just">
              <a:buNone/>
            </a:pPr>
            <a:r>
              <a:rPr lang="en-US" dirty="0"/>
              <a:t>    The number of women and men in a country is an important demographic characteristic. The ratio between the number of women and men in the population is called the Sex Ratio. </a:t>
            </a:r>
          </a:p>
          <a:p>
            <a:pPr algn="just">
              <a:buNone/>
            </a:pPr>
            <a:r>
              <a:rPr lang="en-US" dirty="0"/>
              <a:t>      In some countries it is calculated by the number of males per thousand females. In India, the sex ratio is worked out  by the number of females per thousand males.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t>The sex ratio of India</a:t>
            </a:r>
          </a:p>
        </p:txBody>
      </p:sp>
      <p:sp>
        <p:nvSpPr>
          <p:cNvPr id="3" name="Content Placeholder 2"/>
          <p:cNvSpPr>
            <a:spLocks noGrp="1"/>
          </p:cNvSpPr>
          <p:nvPr>
            <p:ph idx="1"/>
          </p:nvPr>
        </p:nvSpPr>
        <p:spPr/>
        <p:txBody>
          <a:bodyPr/>
          <a:lstStyle/>
          <a:p>
            <a:r>
              <a:rPr lang="en-US" dirty="0"/>
              <a:t>In 2020 male 717 million and 663 million female. Find out sex ratio </a:t>
            </a:r>
          </a:p>
          <a:p>
            <a:r>
              <a:rPr lang="en-US" dirty="0"/>
              <a:t>India sex ratio</a:t>
            </a:r>
          </a:p>
          <a:p>
            <a:r>
              <a:rPr lang="en-US" dirty="0"/>
              <a:t>927---1991</a:t>
            </a:r>
          </a:p>
          <a:p>
            <a:r>
              <a:rPr lang="en-US" dirty="0"/>
              <a:t>933—2001</a:t>
            </a:r>
          </a:p>
          <a:p>
            <a:r>
              <a:rPr lang="en-US" dirty="0"/>
              <a:t>940--2011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dirty="0"/>
              <a:t>The sex ratio is an important information about the status of women in a country. In regions where gender discrimination is rampant, the sex ratio is bound to be </a:t>
            </a:r>
            <a:r>
              <a:rPr lang="en-US" dirty="0" err="1"/>
              <a:t>unfavourable</a:t>
            </a:r>
            <a:r>
              <a:rPr lang="en-US" dirty="0"/>
              <a:t> to women. Such areas are those where the practice of female </a:t>
            </a:r>
            <a:r>
              <a:rPr lang="en-US" dirty="0" err="1"/>
              <a:t>foeticide</a:t>
            </a:r>
            <a:r>
              <a:rPr lang="en-US" dirty="0"/>
              <a:t>, female infanticide and domestic violence against women are prevalent.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dirty="0"/>
              <a:t>One of the reasons could be lower socio-economic status of women in these areas. It is noted that more women in the population does not mean they have a better status. It could be that the men might have migrated to other areas for employment. </a:t>
            </a:r>
          </a:p>
          <a:p>
            <a:pPr algn="just"/>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533400" y="1219200"/>
            <a:ext cx="8229600" cy="4525963"/>
          </a:xfrm>
        </p:spPr>
        <p:txBody>
          <a:bodyPr>
            <a:normAutofit/>
          </a:bodyPr>
          <a:lstStyle/>
          <a:p>
            <a:r>
              <a:rPr lang="en-US" dirty="0"/>
              <a:t>Sex Ratio in the world-980/1000</a:t>
            </a:r>
          </a:p>
          <a:p>
            <a:r>
              <a:rPr lang="en-US" dirty="0"/>
              <a:t>Latvia highest sex ratio- 1176/1000</a:t>
            </a:r>
          </a:p>
          <a:p>
            <a:r>
              <a:rPr lang="en-US" dirty="0"/>
              <a:t>Qatar- 322/1000</a:t>
            </a:r>
          </a:p>
          <a:p>
            <a:r>
              <a:rPr lang="en-US" dirty="0"/>
              <a:t>India sex ratio-940/1000</a:t>
            </a:r>
          </a:p>
          <a:p>
            <a:r>
              <a:rPr lang="en-US" dirty="0"/>
              <a:t>Sex ratio favorable for female in 139 countries/ unfavorable 72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endParaRPr lang="en-US" dirty="0"/>
          </a:p>
        </p:txBody>
      </p:sp>
      <p:sp>
        <p:nvSpPr>
          <p:cNvPr id="3" name="Content Placeholder 2"/>
          <p:cNvSpPr>
            <a:spLocks noGrp="1"/>
          </p:cNvSpPr>
          <p:nvPr>
            <p:ph idx="1"/>
          </p:nvPr>
        </p:nvSpPr>
        <p:spPr>
          <a:xfrm>
            <a:off x="457200" y="1219200"/>
            <a:ext cx="8229600" cy="4906963"/>
          </a:xfrm>
        </p:spPr>
        <p:txBody>
          <a:bodyPr>
            <a:normAutofit fontScale="92500"/>
          </a:bodyPr>
          <a:lstStyle/>
          <a:p>
            <a:r>
              <a:rPr lang="en-US" dirty="0"/>
              <a:t>Sex ratio is in favor of females in Europe, North America and Africa</a:t>
            </a:r>
          </a:p>
          <a:p>
            <a:r>
              <a:rPr lang="en-US" dirty="0"/>
              <a:t>Male outnumbers female in Latin America, Asia and Oceania. China, India, Saudi </a:t>
            </a:r>
            <a:r>
              <a:rPr lang="en-US" dirty="0" err="1"/>
              <a:t>Arabia,Pakistan</a:t>
            </a:r>
            <a:r>
              <a:rPr lang="en-US" dirty="0"/>
              <a:t>, Afghanistan have a lower sex ratio</a:t>
            </a:r>
          </a:p>
          <a:p>
            <a:r>
              <a:rPr lang="en-US" dirty="0"/>
              <a:t>Europe (including Russia) where a deficit of males in the populations of many European countries is attributed to better status of women, and an excessively male-dominated out-migration to different parts of the world in the past.</a:t>
            </a:r>
          </a:p>
          <a:p>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Sex ratio is balanced where no discrimination among male and female children and death rate and birth rate are similar</a:t>
            </a:r>
          </a:p>
          <a:p>
            <a:r>
              <a:rPr lang="en-US" dirty="0"/>
              <a:t>Sex ratio in </a:t>
            </a:r>
            <a:r>
              <a:rPr lang="en-US" dirty="0" err="1"/>
              <a:t>favour</a:t>
            </a:r>
            <a:r>
              <a:rPr lang="en-US" dirty="0"/>
              <a:t> of female—Europe, </a:t>
            </a:r>
            <a:r>
              <a:rPr lang="en-US" dirty="0" err="1"/>
              <a:t>N.Ameria</a:t>
            </a:r>
            <a:r>
              <a:rPr lang="en-US" dirty="0"/>
              <a:t> and Africa</a:t>
            </a:r>
          </a:p>
          <a:p>
            <a:r>
              <a:rPr lang="en-US" dirty="0"/>
              <a:t>Sex ratio </a:t>
            </a:r>
            <a:r>
              <a:rPr lang="en-US" dirty="0" err="1"/>
              <a:t>unfavourable</a:t>
            </a:r>
            <a:r>
              <a:rPr lang="en-US" dirty="0"/>
              <a:t> to female-Latin America, Asia, Oceania</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Age-Sex Pyramid</a:t>
            </a:r>
          </a:p>
        </p:txBody>
      </p:sp>
      <p:sp>
        <p:nvSpPr>
          <p:cNvPr id="3" name="Content Placeholder 2"/>
          <p:cNvSpPr>
            <a:spLocks noGrp="1"/>
          </p:cNvSpPr>
          <p:nvPr>
            <p:ph idx="1"/>
          </p:nvPr>
        </p:nvSpPr>
        <p:spPr/>
        <p:txBody>
          <a:bodyPr>
            <a:normAutofit lnSpcReduction="10000"/>
          </a:bodyPr>
          <a:lstStyle/>
          <a:p>
            <a:r>
              <a:rPr lang="en-US" dirty="0"/>
              <a:t>The age-sex structure of a population refers to the number of females and males in different age groups. A population pyramid is used to show the age-sex structure of the population. </a:t>
            </a:r>
          </a:p>
          <a:p>
            <a:r>
              <a:rPr lang="en-US" dirty="0"/>
              <a:t>The shape of the population pyramid reflects the characteristics of the population. The left side shows the percentage of males while the right side shows the percentage of women in each age group.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population pyramids</a:t>
            </a:r>
          </a:p>
        </p:txBody>
      </p:sp>
      <p:sp>
        <p:nvSpPr>
          <p:cNvPr id="3" name="Content Placeholder 2"/>
          <p:cNvSpPr>
            <a:spLocks noGrp="1"/>
          </p:cNvSpPr>
          <p:nvPr>
            <p:ph idx="1"/>
          </p:nvPr>
        </p:nvSpPr>
        <p:spPr/>
        <p:txBody>
          <a:bodyPr>
            <a:normAutofit/>
          </a:bodyPr>
          <a:lstStyle/>
          <a:p>
            <a:r>
              <a:rPr lang="en-US" dirty="0">
                <a:solidFill>
                  <a:srgbClr val="FF0000"/>
                </a:solidFill>
              </a:rPr>
              <a:t>Progressive or Expanding Population: (increasing birth rate and high mortality) </a:t>
            </a:r>
          </a:p>
          <a:p>
            <a:r>
              <a:rPr lang="en-US" dirty="0">
                <a:solidFill>
                  <a:srgbClr val="FF0000"/>
                </a:solidFill>
              </a:rPr>
              <a:t>Stationary or constant Population: (unchanging Fertility and Mortality rate over long period of time)</a:t>
            </a:r>
          </a:p>
          <a:p>
            <a:r>
              <a:rPr lang="en-US" dirty="0">
                <a:solidFill>
                  <a:srgbClr val="FF0000"/>
                </a:solidFill>
              </a:rPr>
              <a:t>Declining or regressive Population: (low birth rate and low mortality)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Different age-sex pyramid of Nigeria as you can see is a triangular shaped pyramid with a wide base and is typical of less developed countries. These have larger populations in lower age groups due to high birth rates. If you construct the pyramids for Bangladesh and Mexico, it would look the same. </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P. K. NATH\Desktop\pyramid1.jpg"/>
          <p:cNvPicPr>
            <a:picLocks noGrp="1" noChangeAspect="1" noChangeArrowheads="1"/>
          </p:cNvPicPr>
          <p:nvPr>
            <p:ph idx="1"/>
          </p:nvPr>
        </p:nvPicPr>
        <p:blipFill>
          <a:blip r:embed="rId2" cstate="print"/>
          <a:srcRect/>
          <a:stretch>
            <a:fillRect/>
          </a:stretch>
        </p:blipFill>
        <p:spPr bwMode="auto">
          <a:xfrm>
            <a:off x="1573432" y="1600200"/>
            <a:ext cx="5997135" cy="4525963"/>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P. K. NATH\Desktop\pyramid2.jpg"/>
          <p:cNvPicPr>
            <a:picLocks noGrp="1" noChangeAspect="1" noChangeArrowheads="1"/>
          </p:cNvPicPr>
          <p:nvPr>
            <p:ph idx="1"/>
          </p:nvPr>
        </p:nvPicPr>
        <p:blipFill>
          <a:blip r:embed="rId2" cstate="print"/>
          <a:srcRect/>
          <a:stretch>
            <a:fillRect/>
          </a:stretch>
        </p:blipFill>
        <p:spPr bwMode="auto">
          <a:xfrm>
            <a:off x="3626144" y="1600200"/>
            <a:ext cx="1891711" cy="452596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a:bodyPr>
          <a:lstStyle/>
          <a:p>
            <a:r>
              <a:rPr lang="en-US" dirty="0"/>
              <a:t>Population Australia’s age-sex pyramid is bell shaped and tapered towards the top. This shows birth and death rates are almost equal leading to a near </a:t>
            </a:r>
            <a:r>
              <a:rPr lang="en-US" dirty="0">
                <a:solidFill>
                  <a:srgbClr val="FF0000"/>
                </a:solidFill>
              </a:rPr>
              <a:t>constant population or stationary</a:t>
            </a:r>
            <a:r>
              <a:rPr lang="en-US" dirty="0"/>
              <a:t>.</a:t>
            </a:r>
          </a:p>
          <a:p>
            <a:r>
              <a:rPr lang="en-US" dirty="0">
                <a:solidFill>
                  <a:srgbClr val="FF0000"/>
                </a:solidFill>
              </a:rPr>
              <a:t>Declining Populations or Regressive Population </a:t>
            </a:r>
            <a:r>
              <a:rPr lang="en-US" dirty="0"/>
              <a:t>The Japan pyramid has a narrow base and a tapered top showing low birth and death rates. The population growth in developed countries is usually zero or negative.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C:\Users\P. K. NATH\Desktop\pyramid3.jpg"/>
          <p:cNvPicPr>
            <a:picLocks noGrp="1" noChangeAspect="1" noChangeArrowheads="1"/>
          </p:cNvPicPr>
          <p:nvPr>
            <p:ph idx="1"/>
          </p:nvPr>
        </p:nvPicPr>
        <p:blipFill>
          <a:blip r:embed="rId2" cstate="print"/>
          <a:srcRect/>
          <a:stretch>
            <a:fillRect/>
          </a:stretch>
        </p:blipFill>
        <p:spPr bwMode="auto">
          <a:xfrm>
            <a:off x="2455758" y="1600200"/>
            <a:ext cx="4232483" cy="4525963"/>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RURAL URBAN COMPOSITION</a:t>
            </a:r>
          </a:p>
        </p:txBody>
      </p:sp>
      <p:sp>
        <p:nvSpPr>
          <p:cNvPr id="3" name="Content Placeholder 2"/>
          <p:cNvSpPr>
            <a:spLocks noGrp="1"/>
          </p:cNvSpPr>
          <p:nvPr>
            <p:ph idx="1"/>
          </p:nvPr>
        </p:nvSpPr>
        <p:spPr/>
        <p:txBody>
          <a:bodyPr>
            <a:normAutofit/>
          </a:bodyPr>
          <a:lstStyle/>
          <a:p>
            <a:r>
              <a:rPr lang="en-US" dirty="0"/>
              <a:t>. The division of population into rural and urban is based on the residence. This division is necessary because rural and urban life styles differ from each other in terms of their livelihood and social conditions. The age-sex-occupational structure, density of population and level of development vary between rural and urban areas.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criteria for differentiating rural and urban population varies from country to country. In general terms rural areas are those where people are engaged in primary activities and urban areas are those when majority of the working population is engaged in non-primary activities.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 The rural and urban differences in sex ratio in Canada and West European countries like Finland are just the opposite of those in African and Asian countries like Zimbabwe and Nepal respectively. In Western countries, males outnumber females in rural areas and females outnumber the males in urban areas. In countries like Nepal, Pakistan and India the case is reverse. </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excess of females in urban areas of U.S.A., Canada and Europe is the result of influx of females from rural areas to avail of the vast job opportunities. Farming in these developed countries is also highly </a:t>
            </a:r>
            <a:r>
              <a:rPr lang="en-US" dirty="0" err="1"/>
              <a:t>mechanised</a:t>
            </a:r>
            <a:r>
              <a:rPr lang="en-US" dirty="0"/>
              <a:t> and remains largely a male occupation. By contrast the sex ratio in Asian urban areas remains male dominated due to the predominance of male migration.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It is also worth noting that in countries like India, female participation in farming activity in rural area is fairly high. Shortage of housing, high cost of living, paucity of job opportunities and lack of security in cities, discourage women to migrate from rural to urban areas.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India’s Rural Urban Sex Ratio</a:t>
            </a:r>
          </a:p>
        </p:txBody>
      </p:sp>
      <p:sp>
        <p:nvSpPr>
          <p:cNvPr id="3" name="Content Placeholder 2"/>
          <p:cNvSpPr>
            <a:spLocks noGrp="1"/>
          </p:cNvSpPr>
          <p:nvPr>
            <p:ph idx="1"/>
          </p:nvPr>
        </p:nvSpPr>
        <p:spPr/>
        <p:txBody>
          <a:bodyPr/>
          <a:lstStyle/>
          <a:p>
            <a:r>
              <a:rPr lang="en-US" dirty="0"/>
              <a:t>In general more males are born than females</a:t>
            </a:r>
          </a:p>
          <a:p>
            <a:r>
              <a:rPr lang="en-US" dirty="0"/>
              <a:t>Adverse Sex Ratio</a:t>
            </a:r>
          </a:p>
          <a:p>
            <a:r>
              <a:rPr lang="en-US" dirty="0"/>
              <a:t>However not adverse everywhere</a:t>
            </a:r>
          </a:p>
          <a:p>
            <a:r>
              <a:rPr lang="en-US" dirty="0"/>
              <a:t>Rural areas-946/1000males</a:t>
            </a:r>
          </a:p>
          <a:p>
            <a:r>
              <a:rPr lang="en-US" dirty="0"/>
              <a:t>Urban areas- 901/1000males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 India(74%) – literacy rate denotes the percentage of population above 7 years of age, who is able to read, write and have the ability to do arithmetic calculations with understanding. </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Occupational Structure</a:t>
            </a:r>
          </a:p>
        </p:txBody>
      </p:sp>
      <p:sp>
        <p:nvSpPr>
          <p:cNvPr id="3" name="Content Placeholder 2"/>
          <p:cNvSpPr>
            <a:spLocks noGrp="1"/>
          </p:cNvSpPr>
          <p:nvPr>
            <p:ph idx="1"/>
          </p:nvPr>
        </p:nvSpPr>
        <p:spPr/>
        <p:txBody>
          <a:bodyPr>
            <a:normAutofit/>
          </a:bodyPr>
          <a:lstStyle/>
          <a:p>
            <a:r>
              <a:rPr lang="en-US" dirty="0"/>
              <a:t>The working population (i.e. women and men of the age group – 15 to 59) take part in various occupations ranging from agriculture, forestry, fishing, manufacturing construction, commercial transport, services, communication and other unclassified services.</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Agriculture, forestry, fishing and mining are classified as primary activities</a:t>
            </a:r>
          </a:p>
          <a:p>
            <a:r>
              <a:rPr lang="en-US" dirty="0"/>
              <a:t>manufacturing as secondary </a:t>
            </a:r>
          </a:p>
          <a:p>
            <a:r>
              <a:rPr lang="en-US" dirty="0" err="1"/>
              <a:t>transport,communication</a:t>
            </a:r>
            <a:r>
              <a:rPr lang="en-US" dirty="0"/>
              <a:t> and other services as tertiary</a:t>
            </a:r>
          </a:p>
          <a:p>
            <a:r>
              <a:rPr lang="en-US" dirty="0"/>
              <a:t>and the jobs related to research and developing ideas and higher class of services as quaternary and </a:t>
            </a:r>
            <a:r>
              <a:rPr lang="en-US" dirty="0" err="1"/>
              <a:t>quinary</a:t>
            </a:r>
            <a:r>
              <a:rPr lang="en-US" dirty="0"/>
              <a:t> activities.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buNone/>
            </a:pPr>
            <a:r>
              <a:rPr lang="en-US" dirty="0"/>
              <a:t>The proportion</a:t>
            </a:r>
          </a:p>
          <a:p>
            <a:pPr algn="just">
              <a:buNone/>
            </a:pPr>
            <a:r>
              <a:rPr lang="en-US" dirty="0"/>
              <a:t>of working population engaged in these five</a:t>
            </a:r>
          </a:p>
          <a:p>
            <a:pPr algn="just">
              <a:buNone/>
            </a:pPr>
            <a:r>
              <a:rPr lang="en-US" dirty="0"/>
              <a:t>sectors is a good indicator of the levels of</a:t>
            </a:r>
          </a:p>
          <a:p>
            <a:pPr algn="just">
              <a:buNone/>
            </a:pPr>
            <a:r>
              <a:rPr lang="en-US" dirty="0"/>
              <a:t>economic development of a nation. This is</a:t>
            </a:r>
          </a:p>
          <a:p>
            <a:pPr algn="just">
              <a:buNone/>
            </a:pPr>
            <a:r>
              <a:rPr lang="en-US" dirty="0"/>
              <a:t>because only a developed economy with</a:t>
            </a:r>
          </a:p>
          <a:p>
            <a:pPr algn="just">
              <a:buNone/>
            </a:pPr>
            <a:r>
              <a:rPr lang="en-US" dirty="0"/>
              <a:t>industries and infrastructure can</a:t>
            </a:r>
          </a:p>
          <a:p>
            <a:pPr algn="just">
              <a:buNone/>
            </a:pPr>
            <a:r>
              <a:rPr lang="en-US" dirty="0"/>
              <a:t>accommodate more workers in the secondary,</a:t>
            </a:r>
          </a:p>
          <a:p>
            <a:pPr algn="just">
              <a:buNone/>
            </a:pPr>
            <a:r>
              <a:rPr lang="en-US" dirty="0"/>
              <a:t>tertiary and quaternary sector.</a:t>
            </a:r>
          </a:p>
          <a:p>
            <a:pPr algn="just">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Developed countries of the world have more percentage of people engaged in </a:t>
            </a:r>
            <a:r>
              <a:rPr lang="en-US" dirty="0" err="1"/>
              <a:t>secondary,tertiary,quaternary</a:t>
            </a:r>
            <a:r>
              <a:rPr lang="en-US" dirty="0"/>
              <a:t> and tertiary activities.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If the economy</a:t>
            </a:r>
          </a:p>
          <a:p>
            <a:pPr>
              <a:buNone/>
            </a:pPr>
            <a:r>
              <a:rPr lang="en-US" dirty="0"/>
              <a:t>is still in the primitive stages, then the</a:t>
            </a:r>
          </a:p>
          <a:p>
            <a:pPr>
              <a:buNone/>
            </a:pPr>
            <a:r>
              <a:rPr lang="en-US" dirty="0"/>
              <a:t>proportion of people engaged in primary</a:t>
            </a:r>
          </a:p>
          <a:p>
            <a:pPr>
              <a:buNone/>
            </a:pPr>
            <a:r>
              <a:rPr lang="en-US" dirty="0"/>
              <a:t>Activities would be high, as it involves extraction</a:t>
            </a:r>
          </a:p>
          <a:p>
            <a:pPr>
              <a:buNone/>
            </a:pPr>
            <a:r>
              <a:rPr lang="en-US" dirty="0"/>
              <a:t>of natural resources. Under developed countries have such scenario</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628</TotalTime>
  <Words>1360</Words>
  <Application>Microsoft Office PowerPoint</Application>
  <PresentationFormat>On-screen Show (4:3)</PresentationFormat>
  <Paragraphs>82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Population Composition</vt:lpstr>
      <vt:lpstr>Age Structure</vt:lpstr>
      <vt:lpstr>PowerPoint Presentation</vt:lpstr>
      <vt:lpstr>PowerPoint Presentation</vt:lpstr>
      <vt:lpstr>Life Expectancy,2011</vt:lpstr>
      <vt:lpstr>Sex Structure or composition</vt:lpstr>
      <vt:lpstr>The sex ratio of India</vt:lpstr>
      <vt:lpstr>PowerPoint Presentation</vt:lpstr>
      <vt:lpstr>PowerPoint Presentation</vt:lpstr>
      <vt:lpstr>PowerPoint Presentation</vt:lpstr>
      <vt:lpstr>PowerPoint Presentation</vt:lpstr>
      <vt:lpstr>PowerPoint Presentation</vt:lpstr>
      <vt:lpstr>Age-Sex Pyramid</vt:lpstr>
      <vt:lpstr>Types of population pyramids</vt:lpstr>
      <vt:lpstr>PowerPoint Presentation</vt:lpstr>
      <vt:lpstr>PowerPoint Presentation</vt:lpstr>
      <vt:lpstr>PowerPoint Presentation</vt:lpstr>
      <vt:lpstr>PowerPoint Presentation</vt:lpstr>
      <vt:lpstr>PowerPoint Presentation</vt:lpstr>
      <vt:lpstr>PowerPoint Presentation</vt:lpstr>
      <vt:lpstr>RURAL URBAN COMPOSITION</vt:lpstr>
      <vt:lpstr>PowerPoint Presentation</vt:lpstr>
      <vt:lpstr>PowerPoint Presentation</vt:lpstr>
      <vt:lpstr>PowerPoint Presentation</vt:lpstr>
      <vt:lpstr>PowerPoint Presentation</vt:lpstr>
      <vt:lpstr>India’s Rural Urban Sex Ratio</vt:lpstr>
      <vt:lpstr>PowerPoint Presentation</vt:lpstr>
      <vt:lpstr>Occupational Structure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Composition</dc:title>
  <dc:creator>P. K. NATH</dc:creator>
  <cp:lastModifiedBy>ADMIN</cp:lastModifiedBy>
  <cp:revision>50</cp:revision>
  <dcterms:created xsi:type="dcterms:W3CDTF">2021-06-16T05:54:56Z</dcterms:created>
  <dcterms:modified xsi:type="dcterms:W3CDTF">2025-04-07T05:55:18Z</dcterms:modified>
</cp:coreProperties>
</file>